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79" r:id="rId4"/>
    <p:sldId id="280" r:id="rId5"/>
    <p:sldId id="282" r:id="rId6"/>
    <p:sldId id="283" r:id="rId7"/>
    <p:sldId id="314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304" r:id="rId22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02" y="138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9/13/2021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Client side joins means the CPU load is shifted</a:t>
            </a:r>
            <a:r>
              <a:rPr lang="en-US" baseline="0" dirty="0" smtClean="0"/>
              <a:t> towards the clients doing the work, opposed to the server doing it. If one server serves 100.000 clients – then it offloads a lot of work from the server.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760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DevOps and Container Technology</a:t>
            </a:r>
          </a:p>
          <a:p>
            <a:pPr>
              <a:defRPr/>
            </a:pPr>
            <a:r>
              <a:rPr lang="da-DK" sz="2000" dirty="0"/>
              <a:t>NoSQL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Document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Stores ”documents”</a:t>
            </a:r>
          </a:p>
          <a:p>
            <a:pPr lvl="1"/>
            <a:r>
              <a:rPr lang="en-US" altLang="en-US" noProof="0" dirty="0"/>
              <a:t>MongoDB:	JSON objects.</a:t>
            </a:r>
          </a:p>
          <a:p>
            <a:pPr lvl="1"/>
            <a:r>
              <a:rPr lang="en-US" altLang="en-US" noProof="0" dirty="0"/>
              <a:t>Stronger queries, also in</a:t>
            </a:r>
            <a:br>
              <a:rPr lang="en-US" altLang="en-US" noProof="0" dirty="0"/>
            </a:br>
            <a:r>
              <a:rPr lang="en-US" altLang="en-US" noProof="0" dirty="0"/>
              <a:t>document contents</a:t>
            </a:r>
          </a:p>
          <a:p>
            <a:pPr lvl="1"/>
            <a:r>
              <a:rPr lang="en-US" altLang="en-US" noProof="0" dirty="0"/>
              <a:t>Schema: Any JSON object may be stored!</a:t>
            </a:r>
          </a:p>
          <a:p>
            <a:pPr lvl="1"/>
            <a:r>
              <a:rPr lang="en-US" altLang="en-US" noProof="0" dirty="0"/>
              <a:t>Atomic updates, otherwise </a:t>
            </a:r>
            <a:r>
              <a:rPr lang="en-US" altLang="en-US" i="1" noProof="0" dirty="0"/>
              <a:t>no concurrency control</a:t>
            </a:r>
            <a:endParaRPr lang="en-US" altLang="en-US" noProof="0" dirty="0"/>
          </a:p>
          <a:p>
            <a:r>
              <a:rPr lang="en-US" altLang="en-US" noProof="0" dirty="0"/>
              <a:t>Supports</a:t>
            </a:r>
          </a:p>
          <a:p>
            <a:pPr lvl="1"/>
            <a:r>
              <a:rPr lang="en-US" altLang="en-US" noProof="0" dirty="0"/>
              <a:t>Master-slave replication, automatic failover and recovery</a:t>
            </a:r>
          </a:p>
          <a:p>
            <a:pPr lvl="1"/>
            <a:r>
              <a:rPr lang="en-US" altLang="en-US" noProof="0" dirty="0"/>
              <a:t>Automatic </a:t>
            </a:r>
            <a:r>
              <a:rPr lang="en-US" altLang="en-US" noProof="0" dirty="0" err="1"/>
              <a:t>sharding</a:t>
            </a:r>
            <a:endParaRPr lang="en-US" altLang="en-US" noProof="0" dirty="0"/>
          </a:p>
          <a:p>
            <a:pPr lvl="2"/>
            <a:r>
              <a:rPr lang="en-US" altLang="en-US" noProof="0" dirty="0"/>
              <a:t>Range-based, on shard key (like zip-code, CPR, etc.)	</a:t>
            </a:r>
          </a:p>
          <a:p>
            <a:pPr lvl="1"/>
            <a:endParaRPr lang="en-US" altLang="en-US" noProof="0" dirty="0"/>
          </a:p>
          <a:p>
            <a:pPr lvl="1"/>
            <a:endParaRPr lang="en-US" altLang="en-US" noProof="0" dirty="0"/>
          </a:p>
          <a:p>
            <a:pPr lvl="1"/>
            <a:endParaRPr lang="en-US" altLang="en-US" noProof="0" dirty="0"/>
          </a:p>
          <a:p>
            <a:pPr lvl="1"/>
            <a:endParaRPr lang="en-US" altLang="en-US" noProof="0" dirty="0"/>
          </a:p>
        </p:txBody>
      </p:sp>
      <p:pic>
        <p:nvPicPr>
          <p:cNvPr id="3174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508" r="52409" b="52963"/>
          <a:stretch>
            <a:fillRect/>
          </a:stretch>
        </p:blipFill>
        <p:spPr bwMode="auto">
          <a:xfrm>
            <a:off x="5543550" y="976313"/>
            <a:ext cx="3384550" cy="1517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CC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B72A4A-0017-490D-850F-566035FA7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DD34F7-0101-48C9-8643-CC0D7C46E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FDC310-26DE-4122-83A8-81496ABAF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119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Extensible Record/Column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First kid on the block: Google </a:t>
            </a:r>
            <a:r>
              <a:rPr lang="en-US" altLang="en-US" noProof="0" dirty="0" err="1"/>
              <a:t>BigTable</a:t>
            </a:r>
            <a:endParaRPr lang="en-US" altLang="en-US" noProof="0" dirty="0"/>
          </a:p>
          <a:p>
            <a:r>
              <a:rPr lang="en-US" altLang="en-US" noProof="0" dirty="0" err="1"/>
              <a:t>Datamodel</a:t>
            </a:r>
            <a:endParaRPr lang="en-US" altLang="en-US" noProof="0" dirty="0"/>
          </a:p>
          <a:p>
            <a:pPr lvl="1"/>
            <a:r>
              <a:rPr lang="en-US" altLang="en-US" noProof="0" dirty="0"/>
              <a:t>Table of rows and columns</a:t>
            </a:r>
          </a:p>
          <a:p>
            <a:pPr lvl="2"/>
            <a:r>
              <a:rPr lang="en-US" altLang="en-US" noProof="0" dirty="0"/>
              <a:t>Scalability model: splitting both on rows and columns</a:t>
            </a:r>
          </a:p>
          <a:p>
            <a:pPr lvl="2"/>
            <a:r>
              <a:rPr lang="en-US" altLang="en-US" noProof="0" dirty="0"/>
              <a:t>Row: 	(Range) </a:t>
            </a:r>
            <a:r>
              <a:rPr lang="en-US" altLang="en-US" noProof="0" dirty="0" err="1"/>
              <a:t>Sharding</a:t>
            </a:r>
            <a:r>
              <a:rPr lang="en-US" altLang="en-US" noProof="0" dirty="0"/>
              <a:t> on primary key</a:t>
            </a:r>
          </a:p>
          <a:p>
            <a:pPr lvl="2"/>
            <a:r>
              <a:rPr lang="en-US" altLang="en-US" noProof="0" dirty="0"/>
              <a:t>Column: Column groups – domain defined clustering</a:t>
            </a:r>
          </a:p>
          <a:p>
            <a:pPr lvl="1"/>
            <a:r>
              <a:rPr lang="en-US" altLang="en-US" noProof="0" dirty="0"/>
              <a:t>No Schema on the columns, change as you go</a:t>
            </a:r>
          </a:p>
          <a:p>
            <a:pPr lvl="1"/>
            <a:r>
              <a:rPr lang="en-US" altLang="en-US" noProof="0" dirty="0"/>
              <a:t>Generally </a:t>
            </a:r>
            <a:r>
              <a:rPr lang="en-US" altLang="en-US" i="1" noProof="0" dirty="0"/>
              <a:t>memory-based</a:t>
            </a:r>
            <a:r>
              <a:rPr lang="en-US" altLang="en-US" noProof="0" dirty="0"/>
              <a:t> with periodic flushes to disk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B92F81-85B8-47C4-B5AA-D0CC91B0F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042215-359F-40F4-8860-A573A74A7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B87182-811D-488C-AF9D-1E8B0E172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DC4147-EB30-4648-9640-946825611B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376" y="4000500"/>
            <a:ext cx="4876800" cy="11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973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(Graph)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Neo4J</a:t>
            </a:r>
          </a:p>
        </p:txBody>
      </p:sp>
      <p:pic>
        <p:nvPicPr>
          <p:cNvPr id="3379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8513" y="1291167"/>
            <a:ext cx="6819900" cy="410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CC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5CA5BB-1201-4FA8-B1C1-542C48D88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20804B-B72C-47D9-897E-A7B9DC6E5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F340F1-4CEA-4579-AE37-EA6C0748D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8069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/>
              <a:t>CAP Theorem</a:t>
            </a:r>
          </a:p>
        </p:txBody>
      </p:sp>
      <p:sp>
        <p:nvSpPr>
          <p:cNvPr id="34819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5816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Reviewing ACID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Basic RDBM teaching talks on ACID</a:t>
            </a:r>
          </a:p>
          <a:p>
            <a:r>
              <a:rPr lang="en-US" altLang="en-US" b="1" noProof="0" dirty="0">
                <a:solidFill>
                  <a:srgbClr val="00B0F0"/>
                </a:solidFill>
              </a:rPr>
              <a:t>A</a:t>
            </a:r>
            <a:r>
              <a:rPr lang="en-US" altLang="en-US" b="1" noProof="0" dirty="0"/>
              <a:t>tomicity</a:t>
            </a:r>
            <a:endParaRPr lang="en-US" altLang="en-US" noProof="0" dirty="0"/>
          </a:p>
          <a:p>
            <a:pPr lvl="1"/>
            <a:r>
              <a:rPr lang="en-US" altLang="en-US" noProof="0" dirty="0"/>
              <a:t>Transaction: All or none succeed</a:t>
            </a:r>
            <a:endParaRPr lang="en-US" altLang="en-US" b="1" noProof="0" dirty="0">
              <a:solidFill>
                <a:srgbClr val="00B0F0"/>
              </a:solidFill>
            </a:endParaRPr>
          </a:p>
          <a:p>
            <a:r>
              <a:rPr lang="en-US" altLang="en-US" b="1" noProof="0" dirty="0">
                <a:solidFill>
                  <a:srgbClr val="00B0F0"/>
                </a:solidFill>
              </a:rPr>
              <a:t>C</a:t>
            </a:r>
            <a:r>
              <a:rPr lang="en-US" altLang="en-US" b="1" noProof="0" dirty="0"/>
              <a:t>onsistency</a:t>
            </a:r>
            <a:endParaRPr lang="en-US" altLang="en-US" noProof="0" dirty="0"/>
          </a:p>
          <a:p>
            <a:pPr lvl="1"/>
            <a:r>
              <a:rPr lang="en-US" altLang="en-US" noProof="0" dirty="0"/>
              <a:t>DB is in valid state before and after transaction</a:t>
            </a:r>
          </a:p>
          <a:p>
            <a:r>
              <a:rPr lang="en-US" altLang="en-US" b="1" noProof="0" dirty="0">
                <a:solidFill>
                  <a:srgbClr val="00B0F0"/>
                </a:solidFill>
              </a:rPr>
              <a:t>I</a:t>
            </a:r>
            <a:r>
              <a:rPr lang="en-US" altLang="en-US" b="1" noProof="0" dirty="0">
                <a:solidFill>
                  <a:schemeClr val="tx1"/>
                </a:solidFill>
              </a:rPr>
              <a:t>solation</a:t>
            </a:r>
          </a:p>
          <a:p>
            <a:pPr lvl="1"/>
            <a:r>
              <a:rPr lang="en-US" altLang="en-US" noProof="0" dirty="0"/>
              <a:t>N transactions executed concurrently = N executed in sequence</a:t>
            </a:r>
          </a:p>
          <a:p>
            <a:r>
              <a:rPr lang="en-US" altLang="en-US" b="1" noProof="0" dirty="0">
                <a:solidFill>
                  <a:srgbClr val="00B0F0"/>
                </a:solidFill>
              </a:rPr>
              <a:t>D</a:t>
            </a:r>
            <a:r>
              <a:rPr lang="en-US" altLang="en-US" b="1" noProof="0" dirty="0">
                <a:solidFill>
                  <a:schemeClr val="tx1"/>
                </a:solidFill>
              </a:rPr>
              <a:t>urability</a:t>
            </a:r>
          </a:p>
          <a:p>
            <a:pPr lvl="1"/>
            <a:r>
              <a:rPr lang="en-US" altLang="en-US" noProof="0" dirty="0"/>
              <a:t>Once a transaction has been committed, it will remain so (even in the event of power loss, crash)</a:t>
            </a:r>
          </a:p>
          <a:p>
            <a:pPr lvl="1"/>
            <a:endParaRPr lang="en-US" altLang="en-US" noProof="0" dirty="0"/>
          </a:p>
          <a:p>
            <a:endParaRPr lang="en-US" altLang="en-US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E54448-381D-4783-9349-9BF9EC047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9D8B80-6A03-4874-A8D4-2ADB61938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27CE58-08B2-4DA1-9038-BD608A6BE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138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>
                <a:solidFill>
                  <a:srgbClr val="00B0F0"/>
                </a:solidFill>
              </a:rPr>
              <a:t>CAP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noProof="0" dirty="0"/>
              <a:t>Eric Brewer: </a:t>
            </a:r>
            <a:r>
              <a:rPr lang="en-US" altLang="en-US" sz="2000" i="1" noProof="0" dirty="0"/>
              <a:t>only get two of the three in scaled system:</a:t>
            </a:r>
          </a:p>
          <a:p>
            <a:r>
              <a:rPr lang="en-US" altLang="en-US" sz="2000" b="1" noProof="0" dirty="0">
                <a:solidFill>
                  <a:srgbClr val="00B0F0"/>
                </a:solidFill>
              </a:rPr>
              <a:t>C</a:t>
            </a:r>
            <a:r>
              <a:rPr lang="en-US" altLang="en-US" sz="2000" b="1" noProof="0" dirty="0"/>
              <a:t>onsistency</a:t>
            </a:r>
            <a:endParaRPr lang="en-US" altLang="en-US" sz="2000" noProof="0" dirty="0"/>
          </a:p>
          <a:p>
            <a:pPr lvl="1"/>
            <a:r>
              <a:rPr lang="da-DK" altLang="en-US" sz="1800" dirty="0"/>
              <a:t>Reads and writes see the same valid and consistent state</a:t>
            </a:r>
          </a:p>
          <a:p>
            <a:pPr lvl="2"/>
            <a:r>
              <a:rPr lang="da-DK" altLang="en-US" sz="1600" noProof="0" dirty="0"/>
              <a:t>”</a:t>
            </a:r>
            <a:r>
              <a:rPr lang="en-US" sz="1600" dirty="0"/>
              <a:t>Every read receives the most recent write or an error</a:t>
            </a:r>
            <a:r>
              <a:rPr lang="da-DK" altLang="en-US" sz="1600" noProof="0" dirty="0"/>
              <a:t>” [wikipedia]</a:t>
            </a:r>
            <a:endParaRPr lang="en-US" altLang="en-US" sz="1600" noProof="0" dirty="0"/>
          </a:p>
          <a:p>
            <a:r>
              <a:rPr lang="en-US" altLang="en-US" sz="2000" b="1" noProof="0" dirty="0">
                <a:solidFill>
                  <a:srgbClr val="00B0F0"/>
                </a:solidFill>
              </a:rPr>
              <a:t>A</a:t>
            </a:r>
            <a:r>
              <a:rPr lang="en-US" altLang="en-US" sz="2000" b="1" noProof="0" dirty="0"/>
              <a:t>vailability</a:t>
            </a:r>
            <a:endParaRPr lang="en-US" altLang="en-US" sz="2000" noProof="0" dirty="0"/>
          </a:p>
          <a:p>
            <a:pPr lvl="1"/>
            <a:r>
              <a:rPr lang="en-US" altLang="en-US" sz="1800" noProof="0" dirty="0"/>
              <a:t>Able to serve when it’s needed</a:t>
            </a:r>
          </a:p>
          <a:p>
            <a:pPr lvl="2"/>
            <a:r>
              <a:rPr lang="da-DK" altLang="en-US" sz="1600" dirty="0"/>
              <a:t>”</a:t>
            </a:r>
            <a:r>
              <a:rPr lang="en-US" sz="1600" dirty="0"/>
              <a:t>Every request receives a (non-error) response – without the guarantee that it contains the most recent write”</a:t>
            </a:r>
            <a:endParaRPr lang="en-US" altLang="en-US" sz="1600" noProof="0" dirty="0"/>
          </a:p>
          <a:p>
            <a:r>
              <a:rPr lang="en-US" altLang="en-US" sz="2000" b="1" noProof="0" dirty="0">
                <a:solidFill>
                  <a:srgbClr val="00B0F0"/>
                </a:solidFill>
              </a:rPr>
              <a:t>P</a:t>
            </a:r>
            <a:r>
              <a:rPr lang="en-US" altLang="en-US" sz="2000" b="1" noProof="0" dirty="0"/>
              <a:t>artition tolerance</a:t>
            </a:r>
            <a:endParaRPr lang="en-US" altLang="en-US" sz="2000" noProof="0" dirty="0"/>
          </a:p>
          <a:p>
            <a:pPr lvl="1"/>
            <a:r>
              <a:rPr lang="en-US" altLang="en-US" sz="1800" noProof="0" dirty="0"/>
              <a:t>Operation will complete, even if components are unavailable</a:t>
            </a:r>
          </a:p>
          <a:p>
            <a:pPr lvl="2"/>
            <a:r>
              <a:rPr lang="da-DK" altLang="en-US" sz="1600" noProof="0" dirty="0"/>
              <a:t>”</a:t>
            </a:r>
            <a:r>
              <a:rPr lang="en-US" sz="1600" dirty="0"/>
              <a:t>The system continues to operate despite an arbitrary number of messages being dropped (or delayed) by the network between nodes”</a:t>
            </a:r>
            <a:endParaRPr lang="en-US" altLang="en-US" sz="1600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BA6E9B-9A11-498C-9E7F-A014FE5C9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1B5899-08A2-44C2-8A76-E78D68294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58D6D2-173C-4431-9480-FEA40C388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0961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Horizontal Scaling: P taken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We have already taken P, so we have to relax either</a:t>
            </a:r>
          </a:p>
          <a:p>
            <a:endParaRPr lang="en-US" altLang="en-US" noProof="0" dirty="0"/>
          </a:p>
          <a:p>
            <a:pPr lvl="1"/>
            <a:r>
              <a:rPr lang="en-US" altLang="en-US" b="1" noProof="0" dirty="0">
                <a:solidFill>
                  <a:srgbClr val="00B0F0"/>
                </a:solidFill>
              </a:rPr>
              <a:t>C</a:t>
            </a:r>
            <a:r>
              <a:rPr lang="en-US" altLang="en-US" b="1" noProof="0" dirty="0"/>
              <a:t>onsistency</a:t>
            </a:r>
          </a:p>
          <a:p>
            <a:pPr lvl="1"/>
            <a:endParaRPr lang="en-US" altLang="en-US" b="1" noProof="0" dirty="0"/>
          </a:p>
          <a:p>
            <a:pPr lvl="1"/>
            <a:r>
              <a:rPr lang="en-US" altLang="en-US" b="1" noProof="0" dirty="0">
                <a:solidFill>
                  <a:srgbClr val="00B0F0"/>
                </a:solidFill>
              </a:rPr>
              <a:t>A</a:t>
            </a:r>
            <a:r>
              <a:rPr lang="en-US" altLang="en-US" b="1" noProof="0" dirty="0"/>
              <a:t>vailability</a:t>
            </a:r>
            <a:endParaRPr lang="en-US" altLang="en-US" noProof="0" dirty="0"/>
          </a:p>
          <a:p>
            <a:pPr lvl="1"/>
            <a:endParaRPr lang="en-US" altLang="en-US" noProof="0" dirty="0"/>
          </a:p>
          <a:p>
            <a:r>
              <a:rPr lang="en-US" altLang="en-US" noProof="0" dirty="0"/>
              <a:t>RDBM</a:t>
            </a:r>
            <a:r>
              <a:rPr lang="en-US" altLang="en-US" b="1" noProof="0" dirty="0"/>
              <a:t> </a:t>
            </a:r>
            <a:r>
              <a:rPr lang="en-US" altLang="en-US" noProof="0" dirty="0"/>
              <a:t>prefer </a:t>
            </a:r>
            <a:r>
              <a:rPr lang="en-US" altLang="en-US" i="1" noProof="0" dirty="0"/>
              <a:t>consistency</a:t>
            </a:r>
            <a:r>
              <a:rPr lang="en-US" altLang="en-US" noProof="0" dirty="0"/>
              <a:t> over </a:t>
            </a:r>
            <a:r>
              <a:rPr lang="en-US" altLang="en-US" i="1" noProof="0" dirty="0"/>
              <a:t>availability</a:t>
            </a:r>
          </a:p>
          <a:p>
            <a:r>
              <a:rPr lang="en-US" altLang="en-US" noProof="0" dirty="0"/>
              <a:t>NoSQL prefer </a:t>
            </a:r>
            <a:r>
              <a:rPr lang="en-US" altLang="en-US" i="1" noProof="0" dirty="0"/>
              <a:t>availability</a:t>
            </a:r>
            <a:r>
              <a:rPr lang="en-US" altLang="en-US" noProof="0" dirty="0"/>
              <a:t> over </a:t>
            </a:r>
            <a:r>
              <a:rPr lang="en-US" altLang="en-US" i="1" noProof="0" dirty="0"/>
              <a:t>consistency</a:t>
            </a:r>
            <a:endParaRPr lang="en-US" altLang="en-US" noProof="0" dirty="0"/>
          </a:p>
          <a:p>
            <a:pPr lvl="1"/>
            <a:r>
              <a:rPr lang="en-US" altLang="en-US" i="1" noProof="0" dirty="0"/>
              <a:t>replacing it with eventual consistency</a:t>
            </a:r>
            <a:endParaRPr lang="en-US" altLang="en-US" noProof="0" dirty="0"/>
          </a:p>
          <a:p>
            <a:pPr lvl="1"/>
            <a:endParaRPr lang="en-US" altLang="en-US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1EDA6F-AD37-44F2-906A-D56BFBCEC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399B80-81A7-4325-AE86-0A2705667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2D287E-CE39-44AA-A72F-C57DBC47F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171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Achieving ACID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Two-phase Commit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noProof="0" dirty="0"/>
              <a:t>All partitions </a:t>
            </a:r>
            <a:r>
              <a:rPr lang="en-US" altLang="en-US" i="1" noProof="0" dirty="0"/>
              <a:t>pre-commit, </a:t>
            </a:r>
            <a:r>
              <a:rPr lang="en-US" altLang="en-US" noProof="0" dirty="0"/>
              <a:t>report result to master</a:t>
            </a:r>
          </a:p>
          <a:p>
            <a:pPr marL="914400" lvl="1" indent="-457200">
              <a:buFontTx/>
              <a:buAutoNum type="arabicPeriod"/>
            </a:pPr>
            <a:r>
              <a:rPr lang="en-US" altLang="en-US" noProof="0" dirty="0"/>
              <a:t>If success, master tells each to </a:t>
            </a:r>
            <a:r>
              <a:rPr lang="en-US" altLang="en-US" i="1" noProof="0" dirty="0"/>
              <a:t>commit; </a:t>
            </a:r>
            <a:r>
              <a:rPr lang="en-US" altLang="en-US" noProof="0" dirty="0"/>
              <a:t>else roll-back</a:t>
            </a:r>
            <a:endParaRPr lang="en-US" altLang="en-US" i="1" noProof="0" dirty="0"/>
          </a:p>
          <a:p>
            <a:r>
              <a:rPr lang="en-US" altLang="en-US" noProof="0" dirty="0"/>
              <a:t>Guaranty consistency, but availability suffer</a:t>
            </a:r>
          </a:p>
          <a:p>
            <a:r>
              <a:rPr lang="en-US" altLang="en-US" noProof="0" dirty="0"/>
              <a:t>Example</a:t>
            </a:r>
          </a:p>
          <a:p>
            <a:pPr marL="914400" lvl="1" indent="-457200"/>
            <a:r>
              <a:rPr lang="en-US" altLang="en-US" noProof="0" dirty="0"/>
              <a:t>Two partitions, 99.9% availability</a:t>
            </a:r>
          </a:p>
          <a:p>
            <a:pPr marL="1314450" lvl="2" indent="-457200"/>
            <a:r>
              <a:rPr lang="en-US" altLang="en-US" noProof="0" dirty="0"/>
              <a:t>=&gt; 99.9</a:t>
            </a:r>
            <a:r>
              <a:rPr lang="en-US" altLang="en-US" baseline="30000" noProof="0" dirty="0"/>
              <a:t>2	</a:t>
            </a:r>
            <a:r>
              <a:rPr lang="en-US" altLang="en-US" noProof="0" dirty="0"/>
              <a:t>= 99.8% (+43 min down every month)</a:t>
            </a:r>
          </a:p>
          <a:p>
            <a:pPr marL="914400" lvl="1" indent="-457200"/>
            <a:r>
              <a:rPr lang="en-US" altLang="en-US" noProof="0" dirty="0"/>
              <a:t>Five partitions: </a:t>
            </a:r>
          </a:p>
          <a:p>
            <a:pPr marL="1314450" lvl="2" indent="-457200"/>
            <a:r>
              <a:rPr lang="en-US" altLang="en-US" noProof="0" dirty="0"/>
              <a:t>99,5% (36 hours down time in all)</a:t>
            </a:r>
          </a:p>
          <a:p>
            <a:endParaRPr lang="en-US" altLang="en-US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372158-453A-4B71-A0B9-820B108A1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8690B6-4B00-42D1-B36F-64EDE6A94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8CFA85-423A-4654-9B68-5714AAF61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8865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BASE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Replace ACID with BASE</a:t>
            </a:r>
          </a:p>
          <a:p>
            <a:endParaRPr lang="en-US" altLang="en-US" noProof="0" dirty="0"/>
          </a:p>
          <a:p>
            <a:r>
              <a:rPr lang="en-US" altLang="en-US" noProof="0" dirty="0"/>
              <a:t>BA:		</a:t>
            </a:r>
            <a:r>
              <a:rPr lang="en-US" altLang="en-US" b="1" noProof="0" dirty="0">
                <a:solidFill>
                  <a:srgbClr val="0070C0"/>
                </a:solidFill>
              </a:rPr>
              <a:t>Ba</a:t>
            </a:r>
            <a:r>
              <a:rPr lang="en-US" altLang="en-US" noProof="0" dirty="0"/>
              <a:t>sically available</a:t>
            </a:r>
          </a:p>
          <a:p>
            <a:r>
              <a:rPr lang="en-US" altLang="en-US" noProof="0" dirty="0"/>
              <a:t>S:		</a:t>
            </a:r>
            <a:r>
              <a:rPr lang="en-US" altLang="en-US" b="1" noProof="0" dirty="0">
                <a:solidFill>
                  <a:srgbClr val="0070C0"/>
                </a:solidFill>
              </a:rPr>
              <a:t>S</a:t>
            </a:r>
            <a:r>
              <a:rPr lang="en-US" altLang="en-US" noProof="0" dirty="0"/>
              <a:t>oft state</a:t>
            </a:r>
          </a:p>
          <a:p>
            <a:r>
              <a:rPr lang="en-US" altLang="en-US" noProof="0" dirty="0"/>
              <a:t>E:		</a:t>
            </a:r>
            <a:r>
              <a:rPr lang="en-US" altLang="en-US" b="1" noProof="0" dirty="0">
                <a:solidFill>
                  <a:srgbClr val="0070C0"/>
                </a:solidFill>
              </a:rPr>
              <a:t>E</a:t>
            </a:r>
            <a:r>
              <a:rPr lang="en-US" altLang="en-US" noProof="0" dirty="0"/>
              <a:t>ventual consistent</a:t>
            </a:r>
          </a:p>
          <a:p>
            <a:endParaRPr lang="en-US" altLang="en-US" noProof="0" dirty="0"/>
          </a:p>
          <a:p>
            <a:r>
              <a:rPr lang="en-US" altLang="en-US" noProof="0" dirty="0"/>
              <a:t>Availability achieved by </a:t>
            </a:r>
            <a:r>
              <a:rPr lang="en-US" altLang="en-US" i="1" noProof="0" dirty="0"/>
              <a:t>partial failures</a:t>
            </a:r>
            <a:r>
              <a:rPr lang="en-US" altLang="en-US" noProof="0" dirty="0"/>
              <a:t> not leading to </a:t>
            </a:r>
            <a:r>
              <a:rPr lang="en-US" altLang="en-US" i="1" noProof="0" dirty="0"/>
              <a:t>system failures</a:t>
            </a:r>
          </a:p>
          <a:p>
            <a:pPr lvl="1"/>
            <a:r>
              <a:rPr lang="en-US" altLang="en-US" noProof="0" dirty="0"/>
              <a:t>In two-phase commit, what would master do if one partition does not respond?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882B88-707A-4C94-9B98-DA5B9E5AE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F25D95-190B-43AD-8CF8-589087043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2D95B6-F5CF-451E-A12B-D6606499F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7953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Eventual Consistency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So what does this mean?</a:t>
            </a:r>
          </a:p>
          <a:p>
            <a:endParaRPr lang="en-US" altLang="en-US" noProof="0" dirty="0"/>
          </a:p>
          <a:p>
            <a:pPr lvl="1"/>
            <a:r>
              <a:rPr lang="en-US" altLang="en-US" noProof="0" dirty="0"/>
              <a:t>Upon write, an immediate read may retrieve the old value – or not see the newest added item!</a:t>
            </a:r>
          </a:p>
          <a:p>
            <a:pPr lvl="2"/>
            <a:r>
              <a:rPr lang="en-US" altLang="en-US" noProof="0" dirty="0"/>
              <a:t>Why? Gets data from a replica that is not yet updated…</a:t>
            </a:r>
          </a:p>
          <a:p>
            <a:pPr lvl="2"/>
            <a:endParaRPr lang="en-US" altLang="en-US" noProof="0" dirty="0"/>
          </a:p>
          <a:p>
            <a:pPr lvl="1"/>
            <a:r>
              <a:rPr lang="en-US" altLang="en-US" noProof="0" dirty="0"/>
              <a:t>Eventual consistency: </a:t>
            </a:r>
          </a:p>
          <a:p>
            <a:pPr lvl="2"/>
            <a:r>
              <a:rPr lang="en-US" altLang="en-US" i="1" noProof="0" dirty="0"/>
              <a:t>Given sufficiently long period of time which no updates, all replicas are consistent, and thus all reads consistently return the same data…</a:t>
            </a:r>
          </a:p>
          <a:p>
            <a:r>
              <a:rPr lang="en-US" altLang="en-US" noProof="0" dirty="0"/>
              <a:t>System always available, but state is ‘soft’ / cached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3F4BDA-B483-40F1-B973-96D642C4D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030BC2-D5D3-4787-BA65-802A21BBC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28B551-BF10-45B7-9E76-CD4CB6B7E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82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Motivation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Relational Databases has ruled the ‘persistent storage’ universe for decades</a:t>
            </a:r>
          </a:p>
          <a:p>
            <a:pPr lvl="1"/>
            <a:r>
              <a:rPr lang="en-US" altLang="en-US" dirty="0"/>
              <a:t>XML and Object-oriented databases were hot – and fizzled out…</a:t>
            </a:r>
          </a:p>
          <a:p>
            <a:endParaRPr lang="en-US" altLang="en-US" noProof="0" dirty="0"/>
          </a:p>
          <a:p>
            <a:r>
              <a:rPr lang="en-US" altLang="en-US" noProof="0" dirty="0"/>
              <a:t>Why did NoSQL databases then succeed?</a:t>
            </a:r>
          </a:p>
          <a:p>
            <a:pPr lvl="1"/>
            <a:r>
              <a:rPr lang="en-US" altLang="en-US" dirty="0"/>
              <a:t>RDB’s did not scale well for massive, web, data</a:t>
            </a:r>
          </a:p>
          <a:p>
            <a:pPr lvl="2"/>
            <a:r>
              <a:rPr lang="en-US" altLang="en-US" noProof="0" dirty="0"/>
              <a:t>Unstructured and evolving data</a:t>
            </a:r>
          </a:p>
          <a:p>
            <a:pPr lvl="2"/>
            <a:r>
              <a:rPr lang="en-US" altLang="en-US" dirty="0"/>
              <a:t>Massive amounts of data required </a:t>
            </a:r>
            <a:r>
              <a:rPr lang="en-US" altLang="en-US" i="1" dirty="0"/>
              <a:t>scaling fast</a:t>
            </a:r>
          </a:p>
          <a:p>
            <a:pPr lvl="2"/>
            <a:r>
              <a:rPr lang="en-US" altLang="en-US" dirty="0"/>
              <a:t>Consistency makes RDB’s slow and increase likelihood of failures</a:t>
            </a:r>
          </a:p>
          <a:p>
            <a:pPr lvl="1"/>
            <a:r>
              <a:rPr lang="en-US" altLang="en-US" dirty="0"/>
              <a:t>Adopted by Google, Twitter, Facebook…</a:t>
            </a:r>
          </a:p>
          <a:p>
            <a:pPr lvl="2"/>
            <a:r>
              <a:rPr lang="en-US" altLang="en-US" noProof="0" dirty="0" err="1"/>
              <a:t>BigTable</a:t>
            </a:r>
            <a:r>
              <a:rPr lang="en-US" altLang="en-US" noProof="0" dirty="0"/>
              <a:t> (Google) began around 200</a:t>
            </a:r>
            <a:r>
              <a:rPr lang="en-US" altLang="en-US" dirty="0"/>
              <a:t>4</a:t>
            </a:r>
            <a:endParaRPr lang="en-US" altLang="en-US" noProof="0" dirty="0"/>
          </a:p>
          <a:p>
            <a:endParaRPr lang="en-US" altLang="en-US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B72475-E967-4C99-B427-69C3CC147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5FD518-CCC2-41D9-8CB5-5F08F444F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3F72A-3752-44C6-A890-52060D3BB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309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Discussion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Web applications</a:t>
            </a:r>
          </a:p>
          <a:p>
            <a:pPr lvl="1"/>
            <a:r>
              <a:rPr lang="en-US" altLang="en-US" noProof="0" dirty="0"/>
              <a:t>Is it a problem that a </a:t>
            </a:r>
            <a:r>
              <a:rPr lang="en-US" altLang="en-US" noProof="0" dirty="0" err="1"/>
              <a:t>facebook</a:t>
            </a:r>
            <a:r>
              <a:rPr lang="en-US" altLang="en-US" noProof="0" dirty="0"/>
              <a:t> update takes some minutes to appear at my friends?</a:t>
            </a:r>
          </a:p>
          <a:p>
            <a:r>
              <a:rPr lang="en-US" altLang="en-US" dirty="0"/>
              <a:t>As Newman points out [p. 236]</a:t>
            </a:r>
          </a:p>
          <a:p>
            <a:pPr lvl="1"/>
            <a:r>
              <a:rPr lang="en-US" altLang="en-US" noProof="0" dirty="0"/>
              <a:t>Consistency is a ‘</a:t>
            </a:r>
            <a:r>
              <a:rPr lang="en-US" altLang="en-US" noProof="0" dirty="0" err="1"/>
              <a:t>computerish</a:t>
            </a:r>
            <a:r>
              <a:rPr lang="en-US" altLang="en-US" noProof="0" dirty="0"/>
              <a:t>’ thing, </a:t>
            </a:r>
            <a:r>
              <a:rPr lang="en-US" altLang="en-US" i="1" noProof="0" dirty="0"/>
              <a:t>usually the real world is pretty full of issues that invalidate consistency anyway</a:t>
            </a:r>
          </a:p>
          <a:p>
            <a:pPr lvl="2"/>
            <a:r>
              <a:rPr lang="en-US" altLang="en-US" dirty="0"/>
              <a:t>While picking the </a:t>
            </a:r>
            <a:r>
              <a:rPr lang="en-US" altLang="en-US" dirty="0" err="1"/>
              <a:t>The</a:t>
            </a:r>
            <a:r>
              <a:rPr lang="en-US" altLang="en-US" dirty="0"/>
              <a:t> Brakes album from inventory of 100 records, the staff knocks on album on the floor and accidentally breaks it. Computer says 99 copies left, inventory contains 98. Who is right?</a:t>
            </a:r>
          </a:p>
          <a:p>
            <a:pPr lvl="1"/>
            <a:r>
              <a:rPr lang="en-US" altLang="en-US" noProof="0" dirty="0"/>
              <a:t>And real world counterparts have correcting mechanisms</a:t>
            </a:r>
          </a:p>
          <a:p>
            <a:pPr lvl="2"/>
            <a:r>
              <a:rPr lang="en-US" altLang="en-US" i="1" dirty="0"/>
              <a:t>Sorry, we cannot deliver at the promised date…</a:t>
            </a:r>
            <a:endParaRPr lang="en-US" altLang="en-US" i="1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A7E21D-5423-4F46-9D5A-028F18335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6CB4B1-7F5B-4398-99C7-7630781FD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1521E0-57EC-4A00-8B83-0F08ADA11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3691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Summary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NoSQL – born to address real issues arriving from modern web applications</a:t>
            </a:r>
          </a:p>
          <a:p>
            <a:pPr lvl="1"/>
            <a:r>
              <a:rPr lang="en-US" altLang="en-US" noProof="0" dirty="0"/>
              <a:t>Horizontal scaling on commodity hardware</a:t>
            </a:r>
          </a:p>
          <a:p>
            <a:pPr lvl="1"/>
            <a:r>
              <a:rPr lang="en-US" altLang="en-US" noProof="0" dirty="0"/>
              <a:t>Sacrifices Consistency for Availability</a:t>
            </a:r>
          </a:p>
          <a:p>
            <a:pPr lvl="2"/>
            <a:r>
              <a:rPr lang="en-US" altLang="en-US" noProof="0" dirty="0"/>
              <a:t>CAP theorem states that this is the trade-off</a:t>
            </a:r>
          </a:p>
          <a:p>
            <a:pPr lvl="2"/>
            <a:r>
              <a:rPr lang="en-US" altLang="en-US" noProof="0" dirty="0"/>
              <a:t>Solution: BASE rather than ACID</a:t>
            </a:r>
          </a:p>
          <a:p>
            <a:pPr lvl="3"/>
            <a:r>
              <a:rPr lang="en-US" altLang="en-US" noProof="0" dirty="0"/>
              <a:t>Or rather ‘eventual consistency’</a:t>
            </a:r>
          </a:p>
          <a:p>
            <a:pPr lvl="1"/>
            <a:r>
              <a:rPr lang="en-US" altLang="en-US" noProof="0" dirty="0"/>
              <a:t>Types</a:t>
            </a:r>
          </a:p>
          <a:p>
            <a:pPr lvl="2"/>
            <a:r>
              <a:rPr lang="en-US" altLang="en-US" noProof="0" dirty="0"/>
              <a:t>Key-value, documents, column</a:t>
            </a:r>
          </a:p>
          <a:p>
            <a:pPr lvl="1"/>
            <a:r>
              <a:rPr lang="en-US" altLang="en-US" noProof="0" dirty="0"/>
              <a:t>Schema less – or rather dynamic schemas</a:t>
            </a:r>
          </a:p>
          <a:p>
            <a:pPr lvl="1"/>
            <a:endParaRPr lang="en-US" altLang="en-US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3E7C9A-3F6D-452B-8046-DEEB3BED4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E2165F-B9D7-4746-9815-F17699E16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6EA151-150F-4E8D-B42C-27530CB2A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Key features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NoSQL: ”Not Only SQL”	/ Not Relational</a:t>
            </a:r>
          </a:p>
          <a:p>
            <a:pPr lvl="1"/>
            <a:r>
              <a:rPr lang="en-US" altLang="en-US" noProof="0" dirty="0"/>
              <a:t>Horizontal scaling of </a:t>
            </a:r>
            <a:r>
              <a:rPr lang="en-US" altLang="en-US" i="1" noProof="0" dirty="0"/>
              <a:t>simple</a:t>
            </a:r>
            <a:r>
              <a:rPr lang="en-US" altLang="en-US" noProof="0" dirty="0"/>
              <a:t> operations over many servers</a:t>
            </a:r>
          </a:p>
          <a:p>
            <a:pPr lvl="1"/>
            <a:r>
              <a:rPr lang="en-US" altLang="en-US" noProof="0" dirty="0"/>
              <a:t>Replication and partitioning data over many servers</a:t>
            </a:r>
          </a:p>
          <a:p>
            <a:pPr lvl="1"/>
            <a:r>
              <a:rPr lang="en-US" altLang="en-US" noProof="0" dirty="0"/>
              <a:t>Simple call level interface (contrast: SQL)</a:t>
            </a:r>
          </a:p>
          <a:p>
            <a:pPr lvl="1"/>
            <a:r>
              <a:rPr lang="en-US" altLang="en-US" noProof="0" dirty="0"/>
              <a:t>Weaker concurrency model than ACID</a:t>
            </a:r>
          </a:p>
          <a:p>
            <a:pPr lvl="1"/>
            <a:r>
              <a:rPr lang="en-US" altLang="en-US" noProof="0" dirty="0"/>
              <a:t>Efficient use of RAM and dist</a:t>
            </a:r>
            <a:r>
              <a:rPr lang="en-US" altLang="en-US" noProof="0"/>
              <a:t>. indexes </a:t>
            </a:r>
            <a:r>
              <a:rPr lang="en-US" altLang="en-US" noProof="0" dirty="0"/>
              <a:t>for storage</a:t>
            </a:r>
          </a:p>
          <a:p>
            <a:pPr lvl="1"/>
            <a:r>
              <a:rPr lang="en-US" altLang="en-US" noProof="0" dirty="0"/>
              <a:t>Ability to dynamically add new attributes to records</a:t>
            </a:r>
          </a:p>
          <a:p>
            <a:r>
              <a:rPr lang="en-US" altLang="en-US" noProof="0" dirty="0"/>
              <a:t>Architectural Drivers:</a:t>
            </a:r>
          </a:p>
          <a:p>
            <a:pPr lvl="1"/>
            <a:r>
              <a:rPr lang="en-US" altLang="en-US" noProof="0" dirty="0"/>
              <a:t>Performance</a:t>
            </a:r>
          </a:p>
          <a:p>
            <a:pPr lvl="1"/>
            <a:r>
              <a:rPr lang="en-US" altLang="en-US" noProof="0" dirty="0" err="1"/>
              <a:t>Scalabilty</a:t>
            </a:r>
            <a:endParaRPr lang="en-US" altLang="en-US" noProof="0" dirty="0"/>
          </a:p>
        </p:txBody>
      </p:sp>
      <p:sp>
        <p:nvSpPr>
          <p:cNvPr id="24581" name="TextBox 4"/>
          <p:cNvSpPr txBox="1">
            <a:spLocks noChangeArrowheads="1"/>
          </p:cNvSpPr>
          <p:nvPr/>
        </p:nvSpPr>
        <p:spPr bwMode="auto">
          <a:xfrm>
            <a:off x="7206164" y="4771030"/>
            <a:ext cx="15568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a-DK" altLang="en-US" dirty="0"/>
              <a:t>[Cattel, 2010]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D8ABBE-C6D7-4D83-B046-6B65EE59C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B93892-3677-4DD1-8ED7-46F7639D7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F5DC3-F535-482F-86B8-69801CBA4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996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Clarifications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NoSQL focus on</a:t>
            </a:r>
          </a:p>
          <a:p>
            <a:pPr lvl="1"/>
            <a:r>
              <a:rPr lang="en-US" altLang="en-US" i="1" noProof="0" dirty="0"/>
              <a:t>Simple operations</a:t>
            </a:r>
          </a:p>
          <a:p>
            <a:pPr lvl="2"/>
            <a:r>
              <a:rPr lang="en-US" altLang="en-US" noProof="0" dirty="0"/>
              <a:t>Key lookup, read/write of one or a few records</a:t>
            </a:r>
          </a:p>
          <a:p>
            <a:pPr lvl="2"/>
            <a:r>
              <a:rPr lang="en-US" altLang="en-US" noProof="0" dirty="0"/>
              <a:t>Opposite: Complex joins over many tables (SQL)</a:t>
            </a:r>
          </a:p>
          <a:p>
            <a:pPr lvl="2"/>
            <a:r>
              <a:rPr lang="en-US" altLang="en-US" noProof="0" dirty="0" smtClean="0"/>
              <a:t>NoSQL</a:t>
            </a:r>
            <a:r>
              <a:rPr lang="en-US" altLang="en-US" noProof="0" dirty="0"/>
              <a:t> </a:t>
            </a:r>
            <a:r>
              <a:rPr lang="en-US" altLang="en-US" dirty="0" smtClean="0"/>
              <a:t>joins are handled </a:t>
            </a:r>
            <a:r>
              <a:rPr lang="en-US" altLang="en-US" b="1" dirty="0" smtClean="0"/>
              <a:t>client side !!!</a:t>
            </a:r>
            <a:endParaRPr lang="en-US" altLang="en-US" dirty="0" smtClean="0"/>
          </a:p>
          <a:p>
            <a:pPr lvl="3"/>
            <a:r>
              <a:rPr lang="en-US" altLang="en-US" noProof="0" dirty="0" smtClean="0"/>
              <a:t>Why is the argument for that?</a:t>
            </a:r>
            <a:endParaRPr lang="en-US" altLang="en-US" noProof="0" dirty="0"/>
          </a:p>
          <a:p>
            <a:pPr lvl="1"/>
            <a:r>
              <a:rPr lang="en-US" altLang="en-US" i="1" noProof="0" dirty="0"/>
              <a:t>Horizontal scaling</a:t>
            </a:r>
          </a:p>
          <a:p>
            <a:pPr lvl="2"/>
            <a:r>
              <a:rPr lang="en-US" altLang="en-US" noProof="0" dirty="0"/>
              <a:t>Many servers with no RAM nor disk sharing</a:t>
            </a:r>
          </a:p>
          <a:p>
            <a:pPr lvl="3"/>
            <a:r>
              <a:rPr lang="en-US" altLang="en-US" noProof="0" dirty="0"/>
              <a:t>Any server may serve a read request</a:t>
            </a:r>
            <a:r>
              <a:rPr lang="en-US" altLang="en-US" dirty="0"/>
              <a:t> =&gt; balances load</a:t>
            </a:r>
            <a:endParaRPr lang="en-US" altLang="en-US" noProof="0" dirty="0"/>
          </a:p>
          <a:p>
            <a:pPr lvl="2"/>
            <a:r>
              <a:rPr lang="en-US" altLang="en-US" noProof="0" dirty="0"/>
              <a:t>Commodity hardware</a:t>
            </a:r>
          </a:p>
          <a:p>
            <a:pPr lvl="3"/>
            <a:r>
              <a:rPr lang="en-US" altLang="en-US" noProof="0" dirty="0"/>
              <a:t>Cheap but more prone to failures</a:t>
            </a:r>
          </a:p>
          <a:p>
            <a:pPr lvl="1"/>
            <a:endParaRPr lang="en-US" altLang="en-US" noProof="0" dirty="0"/>
          </a:p>
          <a:p>
            <a:pPr lvl="1"/>
            <a:endParaRPr lang="en-US" altLang="en-US" noProof="0" dirty="0"/>
          </a:p>
          <a:p>
            <a:pPr lvl="1"/>
            <a:endParaRPr lang="en-US" altLang="en-US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44E63B-B58A-47B3-AFE0-2E2803D03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880527-061C-4958-8D9B-3F87EDA26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CE53B3-D819-4B4D-8537-D964F2C81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44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/>
              <a:t>NoSQL DB Types</a:t>
            </a:r>
          </a:p>
        </p:txBody>
      </p:sp>
      <p:sp>
        <p:nvSpPr>
          <p:cNvPr id="27651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22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Basic types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Four types</a:t>
            </a:r>
          </a:p>
          <a:p>
            <a:pPr lvl="1"/>
            <a:r>
              <a:rPr lang="en-US" altLang="en-US" noProof="0" dirty="0"/>
              <a:t>Key-value stores</a:t>
            </a:r>
          </a:p>
          <a:p>
            <a:pPr lvl="2"/>
            <a:r>
              <a:rPr lang="en-US" altLang="en-US" noProof="0" dirty="0" err="1"/>
              <a:t>Memcache</a:t>
            </a:r>
            <a:r>
              <a:rPr lang="en-US" altLang="en-US" noProof="0" dirty="0"/>
              <a:t>, </a:t>
            </a:r>
            <a:r>
              <a:rPr lang="en-US" altLang="en-US" noProof="0" dirty="0" err="1"/>
              <a:t>Riak</a:t>
            </a:r>
            <a:r>
              <a:rPr lang="en-US" altLang="en-US" noProof="0" dirty="0"/>
              <a:t>, </a:t>
            </a:r>
            <a:r>
              <a:rPr lang="en-US" altLang="en-US" b="1" noProof="0" dirty="0"/>
              <a:t>Redis</a:t>
            </a:r>
            <a:r>
              <a:rPr lang="en-US" altLang="en-US" noProof="0" dirty="0"/>
              <a:t>, …</a:t>
            </a:r>
          </a:p>
          <a:p>
            <a:pPr lvl="1"/>
            <a:r>
              <a:rPr lang="en-US" altLang="en-US" noProof="0" dirty="0"/>
              <a:t>Document stores</a:t>
            </a:r>
          </a:p>
          <a:p>
            <a:pPr lvl="2"/>
            <a:r>
              <a:rPr lang="en-US" altLang="en-US" b="1" noProof="0" dirty="0"/>
              <a:t>MongoDB</a:t>
            </a:r>
            <a:r>
              <a:rPr lang="en-US" altLang="en-US" noProof="0" dirty="0"/>
              <a:t>, …</a:t>
            </a:r>
          </a:p>
          <a:p>
            <a:pPr lvl="1"/>
            <a:r>
              <a:rPr lang="en-US" altLang="en-US" noProof="0" dirty="0"/>
              <a:t>Extensible record </a:t>
            </a:r>
            <a:r>
              <a:rPr lang="en-US" altLang="en-US" dirty="0"/>
              <a:t>(Hu</a:t>
            </a:r>
            <a:r>
              <a:rPr lang="en-US" altLang="en-US" noProof="0" dirty="0"/>
              <a:t>: Column)</a:t>
            </a:r>
          </a:p>
          <a:p>
            <a:pPr lvl="2"/>
            <a:r>
              <a:rPr lang="en-US" altLang="en-US" noProof="0" dirty="0"/>
              <a:t>Cassandra, Google </a:t>
            </a:r>
            <a:r>
              <a:rPr lang="en-US" altLang="en-US" noProof="0" dirty="0" err="1"/>
              <a:t>BigTable</a:t>
            </a:r>
            <a:endParaRPr lang="en-US" altLang="en-US" noProof="0" dirty="0"/>
          </a:p>
          <a:p>
            <a:pPr lvl="1"/>
            <a:endParaRPr lang="en-US" altLang="en-US" noProof="0" dirty="0"/>
          </a:p>
          <a:p>
            <a:pPr lvl="1"/>
            <a:r>
              <a:rPr lang="en-US" altLang="en-US" noProof="0" dirty="0"/>
              <a:t>Graph stores</a:t>
            </a:r>
          </a:p>
          <a:p>
            <a:pPr lvl="2"/>
            <a:r>
              <a:rPr lang="en-US" altLang="en-US" noProof="0" dirty="0"/>
              <a:t>Neo4J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F71CFF-5F06-4277-8AA5-A8A516845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DAFA5A-9FF0-4730-A772-DD8C7C942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6A81B9-7F72-45B0-A3DD-E74F4F579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72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err="1"/>
              <a:t>Overvie</a:t>
            </a:r>
            <a:r>
              <a:rPr lang="en-US" dirty="0"/>
              <a:t>w by </a:t>
            </a:r>
            <a:r>
              <a:rPr lang="en-US" noProof="0" dirty="0"/>
              <a:t>Hu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28700"/>
            <a:ext cx="8562233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A9AE5B-F7F7-4346-835F-9E987D42B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019611-348C-4AF1-8F00-2A5A4F892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4CA145-A8B2-4D77-B906-85481E67C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99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Key-value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Basically the Java Map&lt;</a:t>
            </a:r>
            <a:r>
              <a:rPr lang="en-US" altLang="en-US" noProof="0" dirty="0" err="1"/>
              <a:t>KeyType</a:t>
            </a:r>
            <a:r>
              <a:rPr lang="en-US" altLang="en-US" noProof="0" dirty="0"/>
              <a:t>, </a:t>
            </a:r>
            <a:r>
              <a:rPr lang="en-US" altLang="en-US" noProof="0" dirty="0" err="1"/>
              <a:t>ValueType</a:t>
            </a:r>
            <a:r>
              <a:rPr lang="en-US" altLang="en-US" noProof="0" dirty="0"/>
              <a:t>&gt; </a:t>
            </a:r>
            <a:r>
              <a:rPr lang="en-US" altLang="en-US" noProof="0" dirty="0" err="1"/>
              <a:t>datastructure</a:t>
            </a:r>
            <a:r>
              <a:rPr lang="en-US" altLang="en-US" noProof="0" dirty="0"/>
              <a:t>:</a:t>
            </a:r>
          </a:p>
          <a:p>
            <a:pPr lvl="1"/>
            <a:r>
              <a:rPr lang="en-US" altLang="en-US" noProof="0" dirty="0" err="1"/>
              <a:t>Map.put</a:t>
            </a:r>
            <a:r>
              <a:rPr lang="en-US" altLang="en-US" noProof="0" dirty="0"/>
              <a:t>(”pid01-2012-12-03-11-45”, measurement);</a:t>
            </a:r>
          </a:p>
          <a:p>
            <a:pPr lvl="1"/>
            <a:endParaRPr lang="en-US" altLang="en-US" noProof="0" dirty="0"/>
          </a:p>
          <a:p>
            <a:pPr lvl="1"/>
            <a:r>
              <a:rPr lang="en-US" altLang="en-US" noProof="0" dirty="0"/>
              <a:t>m = </a:t>
            </a:r>
            <a:r>
              <a:rPr lang="en-US" altLang="en-US" noProof="0" dirty="0" err="1"/>
              <a:t>Map.get</a:t>
            </a:r>
            <a:r>
              <a:rPr lang="en-US" altLang="en-US" noProof="0" dirty="0"/>
              <a:t>(”pid01-2012-12-03-11-45”);</a:t>
            </a:r>
          </a:p>
          <a:p>
            <a:r>
              <a:rPr lang="en-US" altLang="en-US" noProof="0" dirty="0"/>
              <a:t>Schema:	Any value under any key…</a:t>
            </a:r>
          </a:p>
          <a:p>
            <a:r>
              <a:rPr lang="en-US" altLang="en-US" noProof="0" dirty="0"/>
              <a:t>Supports:</a:t>
            </a:r>
          </a:p>
          <a:p>
            <a:pPr lvl="1"/>
            <a:r>
              <a:rPr lang="en-US" altLang="en-US" noProof="0" dirty="0"/>
              <a:t>Automatic replication</a:t>
            </a:r>
          </a:p>
          <a:p>
            <a:pPr lvl="1"/>
            <a:r>
              <a:rPr lang="en-US" altLang="en-US" noProof="0" dirty="0"/>
              <a:t>Automatic </a:t>
            </a:r>
            <a:r>
              <a:rPr lang="en-US" altLang="en-US" noProof="0" dirty="0" err="1"/>
              <a:t>sharding</a:t>
            </a:r>
            <a:endParaRPr lang="en-US" altLang="en-US" noProof="0" dirty="0"/>
          </a:p>
          <a:p>
            <a:pPr lvl="1"/>
            <a:r>
              <a:rPr lang="en-US" altLang="en-US" i="1" noProof="0" dirty="0"/>
              <a:t>Both using hashing on the key</a:t>
            </a:r>
          </a:p>
          <a:p>
            <a:r>
              <a:rPr lang="en-US" altLang="en-US" noProof="0" dirty="0"/>
              <a:t>Only lookup using the (primary) key</a:t>
            </a:r>
          </a:p>
          <a:p>
            <a:endParaRPr lang="en-US" altLang="en-US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53E0B4-7166-47DF-983A-A313C0F7A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878EA2-8971-4785-ADC0-A51FF7BC6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81347F-6AC1-42A7-94CE-19A84C94F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C3C101-01F7-4A40-8C59-5A262CA581D3}"/>
              </a:ext>
            </a:extLst>
          </p:cNvPr>
          <p:cNvSpPr/>
          <p:nvPr/>
        </p:nvSpPr>
        <p:spPr>
          <a:xfrm>
            <a:off x="5638800" y="3619500"/>
            <a:ext cx="3048000" cy="1295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Often memory based, with periodic flushing to </a:t>
            </a:r>
            <a:r>
              <a:rPr lang="da-DK" dirty="0" smtClean="0"/>
              <a:t>disk.</a:t>
            </a:r>
          </a:p>
          <a:p>
            <a:pPr algn="ctr"/>
            <a:r>
              <a:rPr lang="da-DK" dirty="0" smtClean="0"/>
              <a:t>Thus RAM </a:t>
            </a:r>
            <a:r>
              <a:rPr lang="da-DK" dirty="0" err="1" smtClean="0"/>
              <a:t>may</a:t>
            </a:r>
            <a:r>
              <a:rPr lang="da-DK" dirty="0" smtClean="0"/>
              <a:t> </a:t>
            </a:r>
            <a:r>
              <a:rPr lang="da-DK" dirty="0" err="1" smtClean="0"/>
              <a:t>become</a:t>
            </a:r>
            <a:r>
              <a:rPr lang="da-DK" dirty="0" smtClean="0"/>
              <a:t> a </a:t>
            </a:r>
            <a:r>
              <a:rPr lang="da-DK" dirty="0" err="1" smtClean="0"/>
              <a:t>bottleneck</a:t>
            </a:r>
            <a:r>
              <a:rPr lang="da-DK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112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/>
              <a:t>MVCC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/>
              <a:t>Multi-Version Concurrency Control</a:t>
            </a:r>
          </a:p>
          <a:p>
            <a:pPr lvl="1"/>
            <a:r>
              <a:rPr lang="da-DK" altLang="en-US" dirty="0"/>
              <a:t>T</a:t>
            </a:r>
            <a:r>
              <a:rPr lang="en-US" altLang="en-US" dirty="0"/>
              <a:t>o avoid reading an item while others are updating it</a:t>
            </a:r>
          </a:p>
          <a:p>
            <a:pPr lvl="1"/>
            <a:r>
              <a:rPr lang="da-DK" altLang="en-US" noProof="0" dirty="0"/>
              <a:t>T</a:t>
            </a:r>
            <a:r>
              <a:rPr lang="en-US" altLang="en-US" noProof="0" dirty="0"/>
              <a:t>o </a:t>
            </a:r>
            <a:r>
              <a:rPr lang="en-US" altLang="en-US" dirty="0"/>
              <a:t>avoid classic concurrency ‘locking’</a:t>
            </a:r>
            <a:endParaRPr lang="en-US" altLang="en-US" noProof="0" dirty="0"/>
          </a:p>
          <a:p>
            <a:r>
              <a:rPr lang="en-US" altLang="en-US" noProof="0" dirty="0"/>
              <a:t>Data update</a:t>
            </a:r>
          </a:p>
          <a:p>
            <a:pPr lvl="1"/>
            <a:r>
              <a:rPr lang="en-US" altLang="en-US" noProof="0" dirty="0"/>
              <a:t>No overwrite but…</a:t>
            </a:r>
          </a:p>
          <a:p>
            <a:pPr lvl="1"/>
            <a:r>
              <a:rPr lang="en-US" altLang="en-US" noProof="0" dirty="0"/>
              <a:t>Mark old version as </a:t>
            </a:r>
            <a:r>
              <a:rPr lang="en-US" altLang="en-US" i="1" noProof="0" dirty="0"/>
              <a:t>obsolete</a:t>
            </a:r>
            <a:endParaRPr lang="en-US" altLang="en-US" noProof="0" dirty="0"/>
          </a:p>
          <a:p>
            <a:pPr lvl="1"/>
            <a:r>
              <a:rPr lang="en-US" altLang="en-US" noProof="0" dirty="0"/>
              <a:t>Add new version with timestamp of entry</a:t>
            </a:r>
          </a:p>
          <a:p>
            <a:pPr lvl="2"/>
            <a:r>
              <a:rPr lang="en-US" altLang="en-US" noProof="0" dirty="0"/>
              <a:t>Periodic sweep to erase obsolete data</a:t>
            </a:r>
          </a:p>
          <a:p>
            <a:pPr lvl="2"/>
            <a:endParaRPr lang="en-US" altLang="en-US" noProof="0" dirty="0"/>
          </a:p>
          <a:p>
            <a:pPr lvl="1"/>
            <a:r>
              <a:rPr lang="en-US" altLang="en-US" i="1" noProof="0" dirty="0"/>
              <a:t>Point in time</a:t>
            </a:r>
            <a:r>
              <a:rPr lang="en-US" altLang="en-US" noProof="0" dirty="0"/>
              <a:t> consistent read view</a:t>
            </a:r>
          </a:p>
          <a:p>
            <a:pPr lvl="2"/>
            <a:r>
              <a:rPr lang="en-US" altLang="en-US" i="1" noProof="0" dirty="0"/>
              <a:t>Read with a timestamp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2D9402-C9A3-4D5C-AD8B-DBCAD26B1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0CD583-1C06-4619-9C9E-64EB74FAD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1D9957-501B-484F-9B87-82D83E04C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277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1193</Words>
  <Application>Microsoft Office PowerPoint</Application>
  <PresentationFormat>On-screen Show (16:10)</PresentationFormat>
  <Paragraphs>236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Microservices and DevOps</vt:lpstr>
      <vt:lpstr>Motivation</vt:lpstr>
      <vt:lpstr>Key features</vt:lpstr>
      <vt:lpstr>Clarifications</vt:lpstr>
      <vt:lpstr>NoSQL DB Types</vt:lpstr>
      <vt:lpstr>Basic types</vt:lpstr>
      <vt:lpstr>Overview by Hu</vt:lpstr>
      <vt:lpstr>Key-value</vt:lpstr>
      <vt:lpstr>MVCC</vt:lpstr>
      <vt:lpstr>Document</vt:lpstr>
      <vt:lpstr>Extensible Record/Column</vt:lpstr>
      <vt:lpstr>(Graph)</vt:lpstr>
      <vt:lpstr>CAP Theorem</vt:lpstr>
      <vt:lpstr>Reviewing ACID</vt:lpstr>
      <vt:lpstr>CAP</vt:lpstr>
      <vt:lpstr>Horizontal Scaling: P taken</vt:lpstr>
      <vt:lpstr>Achieving ACID</vt:lpstr>
      <vt:lpstr>BASE</vt:lpstr>
      <vt:lpstr>Eventual Consistency</vt:lpstr>
      <vt:lpstr>Discussion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83</cp:revision>
  <dcterms:created xsi:type="dcterms:W3CDTF">2006-08-16T00:00:00Z</dcterms:created>
  <dcterms:modified xsi:type="dcterms:W3CDTF">2021-09-13T12:05:44Z</dcterms:modified>
</cp:coreProperties>
</file>